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4" r:id="rId4"/>
    <p:sldId id="258" r:id="rId5"/>
    <p:sldId id="259" r:id="rId6"/>
    <p:sldId id="260" r:id="rId7"/>
    <p:sldId id="275" r:id="rId8"/>
    <p:sldId id="261" r:id="rId9"/>
    <p:sldId id="276" r:id="rId10"/>
    <p:sldId id="263" r:id="rId11"/>
    <p:sldId id="264" r:id="rId12"/>
    <p:sldId id="265" r:id="rId13"/>
    <p:sldId id="277" r:id="rId14"/>
    <p:sldId id="278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35BB0-5FF5-45A7-80D0-8008CB86B32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5B9EE-9F2D-4819-9CA1-6FBA95FC4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144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07629-CC17-4253-AC92-C1052A44FD3B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3D07-4314-4519-BC07-BAB5ACF6E7FB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9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81C26-A76D-4D4C-B9AD-688B24661DFE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05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2F745-EAF1-4F5F-B20D-9F91B27DE1E9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14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17915-ACF5-4B41-89D5-6EFEE26EA4B2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993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5C2F-6B32-43ED-B520-4A578A66968B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7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69BC-B4DF-4BA5-A372-78136120A083}" type="datetime1">
              <a:rPr lang="ru-RU" smtClean="0"/>
              <a:t>09.09.2021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37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2FFB-DA31-4C7E-A5B7-D957F457F568}" type="datetime1">
              <a:rPr lang="ru-RU" smtClean="0"/>
              <a:t>09.09.2021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73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3DE9-52ED-4E13-9F54-443A7E1C2BB9}" type="datetime1">
              <a:rPr lang="ru-RU" smtClean="0"/>
              <a:t>09.09.2021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60C-3E15-466E-94BD-51961C4BD860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47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8C1B-61FE-4F8D-B402-22FB7F745C0E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1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D785-5BF2-4872-980F-3A9BB0324A1E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66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Оформление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основной </a:t>
            </a:r>
            <a:r>
              <a:rPr lang="ru-RU" b="1" dirty="0">
                <a:solidFill>
                  <a:srgbClr val="FF0000"/>
                </a:solidFill>
              </a:rPr>
              <a:t>части ПЗ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r>
              <a:rPr lang="ru-RU" smtClean="0"/>
              <a:t>АИР, </a:t>
            </a:r>
            <a:r>
              <a:rPr lang="ru-RU" dirty="0" smtClean="0"/>
              <a:t>лекция </a:t>
            </a:r>
            <a:r>
              <a:rPr lang="en-US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90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00"/>
          <a:stretch/>
        </p:blipFill>
        <p:spPr bwMode="auto">
          <a:xfrm>
            <a:off x="1497657" y="3077586"/>
            <a:ext cx="6838950" cy="1382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2"/>
          <a:stretch/>
        </p:blipFill>
        <p:spPr bwMode="auto">
          <a:xfrm>
            <a:off x="1535757" y="1423358"/>
            <a:ext cx="6800850" cy="1115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6632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Заголовки подразделов, пунктов, подпунктов отделяются аналогично: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330451" y="2339588"/>
            <a:ext cx="217194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абзаца 2,5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920514" y="1934537"/>
            <a:ext cx="409937" cy="58971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488466" y="1949624"/>
            <a:ext cx="3235662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1925" y="3568433"/>
            <a:ext cx="14634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1,0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1732318" y="3552229"/>
            <a:ext cx="558498" cy="23505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5097" y="4153947"/>
            <a:ext cx="14634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2,5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296622" y="3457265"/>
            <a:ext cx="5400600" cy="2425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2135339" y="3933056"/>
            <a:ext cx="570141" cy="40555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295543" y="3933056"/>
            <a:ext cx="5187413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08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221" y="5000625"/>
            <a:ext cx="669607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9000"/>
            <a:ext cx="67437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319" y="944513"/>
            <a:ext cx="680085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1972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отступ от текста до заголовка подраздела, пункта – 1 пустая строка 1,5 </a:t>
            </a:r>
            <a:r>
              <a:rPr lang="ru-RU" sz="2400" dirty="0" err="1" smtClean="0"/>
              <a:t>инт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78709" y="1145670"/>
            <a:ext cx="288032" cy="5040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7503" y="2492896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Если заголовок подраздела, пункта в начале страницы – пустая строка в начале страницы не ставится</a:t>
            </a:r>
            <a:endParaRPr lang="ru-RU" sz="24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852199" y="3717032"/>
            <a:ext cx="2615803" cy="706949"/>
            <a:chOff x="852199" y="4437112"/>
            <a:chExt cx="2615803" cy="706949"/>
          </a:xfrm>
        </p:grpSpPr>
        <p:sp>
          <p:nvSpPr>
            <p:cNvPr id="9" name="TextBox 8"/>
            <p:cNvSpPr txBox="1"/>
            <p:nvPr/>
          </p:nvSpPr>
          <p:spPr>
            <a:xfrm>
              <a:off x="1773307" y="4774729"/>
              <a:ext cx="169469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FF0000"/>
                  </a:solidFill>
                </a:rPr>
                <a:t>НЕПРАВИЛЬНО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35692" y="4683822"/>
              <a:ext cx="637615" cy="275574"/>
            </a:xfrm>
            <a:prstGeom prst="line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Скругленный прямоугольник 14"/>
            <p:cNvSpPr/>
            <p:nvPr/>
          </p:nvSpPr>
          <p:spPr>
            <a:xfrm>
              <a:off x="852199" y="4437112"/>
              <a:ext cx="288032" cy="50405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108570" y="1649726"/>
            <a:ext cx="249029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пустая строка 1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n-US" dirty="0" smtClean="0">
                <a:solidFill>
                  <a:srgbClr val="FF0000"/>
                </a:solidFill>
              </a:rPr>
              <a:t>5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266741" y="1437386"/>
            <a:ext cx="841829" cy="39700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24651" y="5653236"/>
            <a:ext cx="143661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ПРАВИЛЬНО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5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973" y="2564904"/>
            <a:ext cx="6864052" cy="216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4624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При расположении заголовка </a:t>
            </a:r>
            <a:r>
              <a:rPr lang="ru-RU" sz="2400" b="1" dirty="0"/>
              <a:t>подраздела, пункта или подпункта в конце страницы.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513" y="1052736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Если на странице после заголовка помещается текст (хотя бы </a:t>
            </a:r>
            <a:r>
              <a:rPr lang="ru-RU" sz="2400" dirty="0" smtClean="0"/>
              <a:t>две строки), </a:t>
            </a:r>
            <a:r>
              <a:rPr lang="ru-RU" sz="2400" dirty="0"/>
              <a:t>тогда заголовок остается внизу страницы.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75656" y="3567391"/>
            <a:ext cx="6264696" cy="10544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899701" y="2463698"/>
            <a:ext cx="492077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Есть текст после заголовка – заголовок остается </a:t>
            </a:r>
          </a:p>
          <a:p>
            <a:r>
              <a:rPr lang="ru-RU" dirty="0">
                <a:solidFill>
                  <a:srgbClr val="FF0000"/>
                </a:solidFill>
              </a:rPr>
              <a:t>в</a:t>
            </a:r>
            <a:r>
              <a:rPr lang="ru-RU" dirty="0" smtClean="0">
                <a:solidFill>
                  <a:srgbClr val="FF0000"/>
                </a:solidFill>
              </a:rPr>
              <a:t> конце страницы 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3491880" y="2786863"/>
            <a:ext cx="421591" cy="32316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4361204" y="3138914"/>
            <a:ext cx="421591" cy="32316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48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74846"/>
            <a:ext cx="6662286" cy="1828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4624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При расположении заголовка </a:t>
            </a:r>
            <a:r>
              <a:rPr lang="ru-RU" sz="2400" b="1" dirty="0"/>
              <a:t>подраздела, пункта или подпункта в конце страницы.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240" y="1052736"/>
            <a:ext cx="91305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Если после заголовка на странице текста нет, заголовок переносится на следующую страницу.</a:t>
            </a:r>
            <a:endParaRPr lang="ru-RU" sz="2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5998" y="2885736"/>
            <a:ext cx="6264696" cy="10544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094290" y="2060848"/>
            <a:ext cx="579819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НЕПРАВИЛЬНО!</a:t>
            </a:r>
            <a:r>
              <a:rPr lang="ru-RU" dirty="0" smtClean="0">
                <a:solidFill>
                  <a:srgbClr val="FF0000"/>
                </a:solidFill>
              </a:rPr>
              <a:t> На странице нет текста после заголовка!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3886378" y="2451682"/>
            <a:ext cx="421591" cy="32316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39" b="4188"/>
          <a:stretch/>
        </p:blipFill>
        <p:spPr bwMode="auto">
          <a:xfrm>
            <a:off x="1475656" y="4219600"/>
            <a:ext cx="6810296" cy="1915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748456" y="5065594"/>
            <a:ext cx="6264696" cy="10544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131840" y="4063391"/>
            <a:ext cx="59556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НЕПРАВИЛЬНО!</a:t>
            </a:r>
            <a:r>
              <a:rPr lang="ru-RU" dirty="0" smtClean="0">
                <a:solidFill>
                  <a:srgbClr val="FF0000"/>
                </a:solidFill>
              </a:rPr>
              <a:t> Менее двух строк текста после заголовка!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5168836" y="4432723"/>
            <a:ext cx="421591" cy="521983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21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7686824" cy="476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4624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При расположении заголовка </a:t>
            </a:r>
            <a:r>
              <a:rPr lang="ru-RU" sz="2400" b="1" dirty="0"/>
              <a:t>подраздела, пункта или подпункта в конце страницы.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87295" y="1513988"/>
            <a:ext cx="1524465" cy="18430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627784" y="3717032"/>
            <a:ext cx="595554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ПРАВИЛЬНО!</a:t>
            </a:r>
            <a:r>
              <a:rPr lang="ru-RU" dirty="0" smtClean="0">
                <a:solidFill>
                  <a:srgbClr val="FF0000"/>
                </a:solidFill>
              </a:rPr>
              <a:t> Перенос заголовка на следующую страницу!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3275856" y="4069375"/>
            <a:ext cx="705058" cy="108781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411760" y="2204864"/>
            <a:ext cx="1569154" cy="151216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80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15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-96288"/>
            <a:ext cx="91440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2. </a:t>
            </a:r>
            <a:r>
              <a:rPr lang="ru-RU" b="1" dirty="0">
                <a:solidFill>
                  <a:srgbClr val="FF0000"/>
                </a:solidFill>
              </a:rPr>
              <a:t>Стилистика ПЗ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751344"/>
            <a:ext cx="892899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 изложении обязательных требований в тексте должны применяться </a:t>
            </a:r>
            <a:r>
              <a:rPr lang="ru-RU" sz="2400" dirty="0" smtClean="0"/>
              <a:t>слова:</a:t>
            </a:r>
          </a:p>
          <a:p>
            <a:r>
              <a:rPr lang="ru-RU" sz="2400" dirty="0" smtClean="0"/>
              <a:t>должен; следует; необходимо;  требуется; чтобы; разрешается только; не допускается; запрещается; не следует. </a:t>
            </a:r>
          </a:p>
          <a:p>
            <a:endParaRPr lang="ru-RU" sz="2400" dirty="0" smtClean="0"/>
          </a:p>
          <a:p>
            <a:r>
              <a:rPr lang="ru-RU" sz="2400" dirty="0" smtClean="0"/>
              <a:t>При </a:t>
            </a:r>
            <a:r>
              <a:rPr lang="ru-RU" sz="2400" dirty="0"/>
              <a:t>изложении других положений следует применять </a:t>
            </a:r>
            <a:r>
              <a:rPr lang="ru-RU" sz="2400" dirty="0" smtClean="0"/>
              <a:t>слова: могут быть; как правило; при необходимости; может быть; в случае, </a:t>
            </a:r>
            <a:r>
              <a:rPr lang="ru-RU" sz="2400" dirty="0"/>
              <a:t>и т. д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Допускается использовать повествовательную форму изложения текста </a:t>
            </a:r>
            <a:r>
              <a:rPr lang="ru-RU" sz="2400" dirty="0" smtClean="0"/>
              <a:t>ПЗ: применяют; указывают </a:t>
            </a:r>
            <a:r>
              <a:rPr lang="ru-RU" sz="2400" dirty="0"/>
              <a:t>и т. п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В ПЗ должны применяться научно-технические термины, обозначения и определения, установленные соответствующими стандартами, а при их отсутствии общепринятые в научно-технической литературе.</a:t>
            </a:r>
          </a:p>
        </p:txBody>
      </p:sp>
    </p:spTree>
    <p:extLst>
      <p:ext uri="{BB962C8B-B14F-4D97-AF65-F5344CB8AC3E}">
        <p14:creationId xmlns:p14="http://schemas.microsoft.com/office/powerpoint/2010/main" val="47158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66104"/>
            <a:ext cx="89289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тексте </a:t>
            </a:r>
            <a:r>
              <a:rPr lang="ru-RU" sz="2400" b="1" dirty="0" smtClean="0"/>
              <a:t>не </a:t>
            </a:r>
            <a:r>
              <a:rPr lang="ru-RU" sz="2400" b="1" dirty="0"/>
              <a:t>допускается: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применять для одного и того же понятия различные научно-технические термины, близкие по смыслу (синонимы), а так же иностранные слова и термины при наличии равнозначных слов и терминов в русском языке;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сокращать обозначения единиц физических величин, если они употребляются без цифр, за исключением единиц физических величин в таблицах и в расшифровках буквенных обозначений, входящих в формулы и рисунки;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применять сокращения слов. Исключения составляют сокращения, установленные ГОСТ 2.105.</a:t>
            </a:r>
          </a:p>
        </p:txBody>
      </p:sp>
    </p:spTree>
    <p:extLst>
      <p:ext uri="{BB962C8B-B14F-4D97-AF65-F5344CB8AC3E}">
        <p14:creationId xmlns:p14="http://schemas.microsoft.com/office/powerpoint/2010/main" val="284083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91537"/>
            <a:ext cx="89289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Кроме формул</a:t>
            </a:r>
            <a:r>
              <a:rPr lang="ru-RU" sz="2400" dirty="0"/>
              <a:t>, таблиц и рисунков, </a:t>
            </a:r>
            <a:r>
              <a:rPr lang="ru-RU" sz="2400" b="1" dirty="0"/>
              <a:t>не допускается</a:t>
            </a:r>
            <a:r>
              <a:rPr lang="ru-RU" sz="2400" dirty="0"/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применять математический знак минус (-) перед отрицательными значениями, следует писать слово "минус".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применять без числовых значений математические знаки, например     &gt;(больше), &lt; (меньше), = (равно), </a:t>
            </a:r>
            <a:r>
              <a:rPr lang="ru-RU" sz="2400" dirty="0">
                <a:sym typeface="Symbol"/>
              </a:rPr>
              <a:t></a:t>
            </a:r>
            <a:r>
              <a:rPr lang="ru-RU" sz="2400" dirty="0"/>
              <a:t> (больше или равно), </a:t>
            </a:r>
            <a:r>
              <a:rPr lang="ru-RU" sz="2400" dirty="0">
                <a:sym typeface="Symbol"/>
              </a:rPr>
              <a:t></a:t>
            </a:r>
            <a:r>
              <a:rPr lang="ru-RU" sz="2400" dirty="0"/>
              <a:t> (неравно), </a:t>
            </a:r>
            <a:r>
              <a:rPr lang="ru-RU" sz="2400" dirty="0">
                <a:sym typeface="Symbol"/>
              </a:rPr>
              <a:t></a:t>
            </a:r>
            <a:r>
              <a:rPr lang="ru-RU" sz="2400" dirty="0"/>
              <a:t> (меньше или равно), а также знаки </a:t>
            </a:r>
            <a:r>
              <a:rPr lang="ru-RU" sz="2400" dirty="0">
                <a:sym typeface="Symbol"/>
              </a:rPr>
              <a:t></a:t>
            </a:r>
            <a:r>
              <a:rPr lang="ru-RU" sz="2400" dirty="0"/>
              <a:t> (процент), </a:t>
            </a:r>
            <a:r>
              <a:rPr lang="ru-RU" sz="2400" dirty="0">
                <a:sym typeface="Symbol"/>
              </a:rPr>
              <a:t></a:t>
            </a:r>
            <a:r>
              <a:rPr lang="ru-RU" sz="2400" dirty="0"/>
              <a:t> (номер);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применять знак "</a:t>
            </a:r>
            <a:r>
              <a:rPr lang="ru-RU" sz="2400" dirty="0">
                <a:sym typeface="Symbol"/>
              </a:rPr>
              <a:t></a:t>
            </a:r>
            <a:r>
              <a:rPr lang="ru-RU" sz="2400" dirty="0"/>
              <a:t>" для обозначения диаметра (следует писать диаметр). При указании размера или предельных отклонений диаметра на чертежах, помещенных в тексте документа, перед размерным числом следует писать знак  "</a:t>
            </a:r>
            <a:r>
              <a:rPr lang="ru-RU" sz="2400" dirty="0">
                <a:sym typeface="Symbol"/>
              </a:rPr>
              <a:t></a:t>
            </a:r>
            <a:r>
              <a:rPr lang="ru-RU" sz="2400" dirty="0"/>
              <a:t>";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применять индексы стандартов технических условий (ГОСТ, ОСТ, СТП, ТУ и т. д.) без регистрационного номера.</a:t>
            </a:r>
          </a:p>
        </p:txBody>
      </p:sp>
    </p:spTree>
    <p:extLst>
      <p:ext uri="{BB962C8B-B14F-4D97-AF65-F5344CB8AC3E}">
        <p14:creationId xmlns:p14="http://schemas.microsoft.com/office/powerpoint/2010/main" val="219005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18</a:t>
            </a:fld>
            <a:endParaRPr lang="ru-RU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4624"/>
            <a:ext cx="9068139" cy="674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Физические величины: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400" dirty="0" smtClean="0">
                <a:latin typeface="+mn-lt"/>
                <a:ea typeface="Times New Roman" pitchFamily="18" charset="0"/>
              </a:rPr>
              <a:t>только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стандартизованные единицы;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наименования и обозначения в соответствии с ГОСТ 8.417;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400" dirty="0" smtClean="0">
                <a:latin typeface="+mn-lt"/>
              </a:rPr>
              <a:t>нельзя применять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разные системы обозначения.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 smtClean="0">
                <a:latin typeface="+mn-lt"/>
                <a:ea typeface="Times New Roman" pitchFamily="18" charset="0"/>
              </a:rPr>
              <a:t>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диница физической величины одного и того же параметра в тексте ПЗ (графиках, таблицах)  должна быть постоянной.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dirty="0" smtClean="0">
              <a:latin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 smtClean="0">
                <a:latin typeface="+mn-lt"/>
              </a:rPr>
              <a:t>Ряд числовых значений: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400" dirty="0">
                <a:latin typeface="+mn-lt"/>
                <a:ea typeface="Times New Roman" pitchFamily="18" charset="0"/>
              </a:rPr>
              <a:t>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диница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 измерения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после последнего числового значения;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выравнивание числа знаков после запятой.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 smtClean="0">
                <a:latin typeface="+mn-lt"/>
                <a:ea typeface="Times New Roman" pitchFamily="18" charset="0"/>
              </a:rPr>
              <a:t>Пример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: 1,50; 1,75; 2,00 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Диапазон числовых значений: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единица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 измерения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после последнего значения диапазона.      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Например: от 1 до 5 мм.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sym typeface="SymbolProp BT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sym typeface="SymbolProp BT" charset="2"/>
              </a:rPr>
              <a:t>Нельзя отделять единицу физической величины от числового значения (переносить их на разные строки или страницы).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Prop BT" charset="2"/>
              </a:rPr>
              <a:t>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sym typeface="SymbolProp BT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2023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19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202630"/>
            <a:ext cx="91440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3. </a:t>
            </a:r>
            <a:r>
              <a:rPr lang="ru-RU" b="1" dirty="0">
                <a:solidFill>
                  <a:srgbClr val="FF0000"/>
                </a:solidFill>
              </a:rPr>
              <a:t>Оформление текста ПЗ. Типичные ошибки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1436583"/>
            <a:ext cx="9073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Текст: </a:t>
            </a:r>
            <a:r>
              <a:rPr lang="ru-RU" sz="2400" dirty="0" err="1" smtClean="0"/>
              <a:t>Times</a:t>
            </a:r>
            <a:r>
              <a:rPr lang="ru-RU" sz="2400" dirty="0" smtClean="0"/>
              <a:t> </a:t>
            </a:r>
            <a:r>
              <a:rPr lang="ru-RU" sz="2400" dirty="0" err="1"/>
              <a:t>New</a:t>
            </a:r>
            <a:r>
              <a:rPr lang="ru-RU" sz="2400" dirty="0"/>
              <a:t> </a:t>
            </a:r>
            <a:r>
              <a:rPr lang="ru-RU" sz="2400" dirty="0" err="1"/>
              <a:t>Roman</a:t>
            </a:r>
            <a:r>
              <a:rPr lang="ru-RU" sz="2400" dirty="0"/>
              <a:t>, 14. Каждый абзац </a:t>
            </a:r>
            <a:r>
              <a:rPr lang="ru-RU" sz="2400" dirty="0" smtClean="0"/>
              <a:t>с </a:t>
            </a:r>
            <a:r>
              <a:rPr lang="ru-RU" sz="2400" dirty="0"/>
              <a:t>абзацного отступа в 1,25 см. Межстрочный интервал 1,5. Расстановка переносов автоматическая. Выравнивание по ширине.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36912"/>
            <a:ext cx="5688632" cy="3444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696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1. </a:t>
            </a:r>
            <a:r>
              <a:rPr lang="ru-RU" b="1" dirty="0">
                <a:solidFill>
                  <a:srgbClr val="FF0000"/>
                </a:solidFill>
              </a:rPr>
              <a:t>Оформление заголовков </a:t>
            </a:r>
            <a:r>
              <a:rPr lang="ru-RU" b="1" dirty="0" smtClean="0">
                <a:solidFill>
                  <a:srgbClr val="FF0000"/>
                </a:solidFill>
              </a:rPr>
              <a:t>разделов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1296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Каждый раздел </a:t>
            </a:r>
            <a:r>
              <a:rPr lang="ru-RU" sz="2400" dirty="0" smtClean="0"/>
              <a:t>- с </a:t>
            </a:r>
            <a:r>
              <a:rPr lang="ru-RU" sz="2400" dirty="0"/>
              <a:t>новой страницы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Рекомендуется </a:t>
            </a:r>
            <a:r>
              <a:rPr lang="ru-RU" sz="2400" dirty="0"/>
              <a:t>отделять разделы </a:t>
            </a:r>
            <a:r>
              <a:rPr lang="ru-RU" sz="2400" dirty="0" smtClean="0"/>
              <a:t>через разрыв страницы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(не </a:t>
            </a:r>
            <a:r>
              <a:rPr lang="ru-RU" sz="2400" dirty="0"/>
              <a:t>пустыми </a:t>
            </a:r>
            <a:r>
              <a:rPr lang="ru-RU" sz="2400" dirty="0" smtClean="0"/>
              <a:t>строками).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</a:t>
            </a:fld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515292"/>
            <a:ext cx="5488707" cy="2113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707904" y="5013176"/>
            <a:ext cx="504056" cy="12241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499992" y="5447057"/>
            <a:ext cx="14830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неправильно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5602449" cy="20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467544" y="2780556"/>
            <a:ext cx="5040560" cy="4324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248779" y="3356992"/>
            <a:ext cx="124425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20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03" y="116632"/>
            <a:ext cx="4904740" cy="252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553" y="2708920"/>
            <a:ext cx="4854575" cy="2161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7" y="4365104"/>
            <a:ext cx="4356100" cy="2194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367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334" y="116632"/>
            <a:ext cx="90221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Необходимо обратить особое внимание на отступы до и после абзацев. Редактор MS </a:t>
            </a:r>
            <a:r>
              <a:rPr lang="ru-RU" sz="2400" dirty="0" err="1"/>
              <a:t>Word</a:t>
            </a:r>
            <a:r>
              <a:rPr lang="ru-RU" sz="2400" dirty="0"/>
              <a:t>, начиная с версии 2007 года, без предварительной настройки по умолчанию добавляет отступ после каждого абзаца, что недопустимо в тексте пояснительной записки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6832"/>
            <a:ext cx="4480560" cy="2510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19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Настройки стиля абзаца по умолчанию в MS </a:t>
            </a:r>
            <a:r>
              <a:rPr lang="ru-RU" sz="2400" dirty="0" err="1"/>
              <a:t>Word</a:t>
            </a:r>
            <a:r>
              <a:rPr lang="ru-RU" sz="2400" dirty="0"/>
              <a:t> 2007 и выше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8"/>
          <a:stretch>
            <a:fillRect/>
          </a:stretch>
        </p:blipFill>
        <p:spPr bwMode="auto">
          <a:xfrm>
            <a:off x="107504" y="568976"/>
            <a:ext cx="3283585" cy="296735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391089" y="568976"/>
            <a:ext cx="56454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‑ вызвать диалоговое окно «Управление стилями». На ленте во вкладке «Главная» нажать на кнопку «Изменить стили», выбрать «Интервал между абзацами»-&gt;«Пользовательские интервалы для абзаца»</a:t>
            </a:r>
          </a:p>
        </p:txBody>
      </p:sp>
      <p:pic>
        <p:nvPicPr>
          <p:cNvPr id="8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877300"/>
            <a:ext cx="4126116" cy="3642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03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74119"/>
            <a:ext cx="88569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/>
              <a:t>Заголовок </a:t>
            </a:r>
            <a:r>
              <a:rPr lang="ru-RU" sz="2400" b="1" i="1" dirty="0" smtClean="0"/>
              <a:t>раздела: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отступ от верхнего края теста (1 пустая строка 1 </a:t>
            </a:r>
            <a:r>
              <a:rPr lang="ru-RU" sz="2400" dirty="0" err="1" smtClean="0"/>
              <a:t>инт</a:t>
            </a:r>
            <a:r>
              <a:rPr lang="ru-RU" sz="2400" dirty="0" smtClean="0"/>
              <a:t>, 14 </a:t>
            </a:r>
            <a:r>
              <a:rPr lang="en-US" sz="2400" dirty="0" smtClean="0"/>
              <a:t>Times New Roman);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/>
            <a:endParaRPr lang="ru-RU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номер раздела с абзацного </a:t>
            </a:r>
            <a:r>
              <a:rPr lang="ru-RU" sz="2400" dirty="0"/>
              <a:t>отступа (1,25 см</a:t>
            </a:r>
            <a:r>
              <a:rPr lang="ru-RU" sz="2400" dirty="0" smtClean="0"/>
              <a:t>), заголовок жирным шрифтом, </a:t>
            </a:r>
            <a:r>
              <a:rPr lang="ru-RU" sz="2400" dirty="0" err="1" smtClean="0"/>
              <a:t>Times</a:t>
            </a:r>
            <a:r>
              <a:rPr lang="ru-RU" sz="2400" dirty="0" smtClean="0"/>
              <a:t> </a:t>
            </a:r>
            <a:r>
              <a:rPr lang="ru-RU" sz="2400" dirty="0" err="1"/>
              <a:t>New</a:t>
            </a:r>
            <a:r>
              <a:rPr lang="ru-RU" sz="2400" dirty="0"/>
              <a:t> </a:t>
            </a:r>
            <a:r>
              <a:rPr lang="ru-RU" sz="2400" dirty="0" err="1"/>
              <a:t>Roman</a:t>
            </a:r>
            <a:r>
              <a:rPr lang="ru-RU" sz="2400" dirty="0"/>
              <a:t>, </a:t>
            </a:r>
            <a:r>
              <a:rPr lang="ru-RU" sz="2400" dirty="0" smtClean="0"/>
              <a:t>16;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6"/>
          <a:stretch/>
        </p:blipFill>
        <p:spPr bwMode="auto">
          <a:xfrm>
            <a:off x="960771" y="4329103"/>
            <a:ext cx="6772275" cy="1652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6"/>
          <a:stretch/>
        </p:blipFill>
        <p:spPr bwMode="auto">
          <a:xfrm>
            <a:off x="1012826" y="1430029"/>
            <a:ext cx="6772275" cy="174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09204" y="1628800"/>
            <a:ext cx="44737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пустая строка 1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 (14 </a:t>
            </a:r>
            <a:r>
              <a:rPr lang="en-US" dirty="0" smtClean="0">
                <a:solidFill>
                  <a:srgbClr val="FF0000"/>
                </a:solidFill>
              </a:rPr>
              <a:t>Times New Roman)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1989331" y="1813466"/>
            <a:ext cx="819873" cy="18168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-1" y="5253626"/>
            <a:ext cx="261475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Абзацный отступ 1,25 см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467544" y="4851908"/>
            <a:ext cx="961982" cy="40171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429526" y="4851908"/>
            <a:ext cx="432048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797950" y="5004308"/>
            <a:ext cx="5654370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027326" y="5631723"/>
            <a:ext cx="31956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Times New Roman, 16, </a:t>
            </a:r>
            <a:r>
              <a:rPr lang="ru-RU" dirty="0" smtClean="0">
                <a:solidFill>
                  <a:srgbClr val="FF0000"/>
                </a:solidFill>
              </a:rPr>
              <a:t>жирный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4716016" y="5004308"/>
            <a:ext cx="504056" cy="61865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90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4234918"/>
            <a:ext cx="67151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6"/>
          <a:stretch/>
        </p:blipFill>
        <p:spPr bwMode="auto">
          <a:xfrm>
            <a:off x="1072182" y="1028588"/>
            <a:ext cx="6772275" cy="174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74119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после </a:t>
            </a:r>
            <a:r>
              <a:rPr lang="ru-RU" sz="2400" dirty="0"/>
              <a:t>номера раздела и в конце заголовка точка не ставится.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102059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Если </a:t>
            </a:r>
            <a:r>
              <a:rPr lang="ru-RU" sz="2400" dirty="0" smtClean="0"/>
              <a:t>название заголовка из </a:t>
            </a:r>
            <a:r>
              <a:rPr lang="ru-RU" sz="2400" dirty="0"/>
              <a:t>нескольких предложений, </a:t>
            </a:r>
            <a:r>
              <a:rPr lang="ru-RU" sz="2400" dirty="0" smtClean="0"/>
              <a:t>точка </a:t>
            </a:r>
            <a:r>
              <a:rPr lang="ru-RU" sz="2400" dirty="0"/>
              <a:t>не </a:t>
            </a:r>
            <a:r>
              <a:rPr lang="ru-RU" sz="2400" dirty="0" smtClean="0"/>
              <a:t>ставится </a:t>
            </a:r>
            <a:r>
              <a:rPr lang="ru-RU" sz="2400" dirty="0"/>
              <a:t>только </a:t>
            </a:r>
            <a:r>
              <a:rPr lang="ru-RU" sz="2400" dirty="0" smtClean="0"/>
              <a:t>в </a:t>
            </a:r>
            <a:r>
              <a:rPr lang="ru-RU" sz="2400" dirty="0"/>
              <a:t>конце последнего предложения.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56503" y="2530436"/>
            <a:ext cx="11269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Нет точек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267744" y="2060848"/>
            <a:ext cx="1776772" cy="654254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5184481" y="2071472"/>
            <a:ext cx="2332178" cy="64363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907704" y="1995154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236296" y="1995154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612468" y="5157192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436096" y="5157192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051720" y="5187418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362489" y="5828167"/>
            <a:ext cx="11269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Нет точек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267744" y="5229200"/>
            <a:ext cx="1008112" cy="648072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4489464" y="5229200"/>
            <a:ext cx="1090648" cy="783633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467816" y="4127765"/>
            <a:ext cx="72135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Точка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40" name="Прямая соединительная линия 39"/>
          <p:cNvCxnSpPr>
            <a:endCxn id="39" idx="2"/>
          </p:cNvCxnSpPr>
          <p:nvPr/>
        </p:nvCxnSpPr>
        <p:spPr>
          <a:xfrm flipV="1">
            <a:off x="3828491" y="4497097"/>
            <a:ext cx="1" cy="40211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316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449" y="4334193"/>
            <a:ext cx="6665107" cy="198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90364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Если название раздела </a:t>
            </a:r>
            <a:r>
              <a:rPr lang="ru-RU" sz="2400" dirty="0" smtClean="0"/>
              <a:t>на несколько строк, </a:t>
            </a:r>
            <a:r>
              <a:rPr lang="ru-RU" sz="2400" dirty="0"/>
              <a:t>каждая строчка располагается «буква под буквой</a:t>
            </a:r>
            <a:r>
              <a:rPr lang="ru-RU" sz="2400" dirty="0" smtClean="0"/>
              <a:t>» с началом </a:t>
            </a:r>
            <a:r>
              <a:rPr lang="ru-RU" sz="2400" b="1" dirty="0" smtClean="0"/>
              <a:t>ТЕКСТА НАЗВАНИЯ </a:t>
            </a:r>
            <a:r>
              <a:rPr lang="ru-RU" sz="2400" dirty="0" smtClean="0"/>
              <a:t>на первой строке</a:t>
            </a:r>
            <a:r>
              <a:rPr lang="en-US" sz="2400" dirty="0" smtClean="0"/>
              <a:t>. </a:t>
            </a:r>
            <a:r>
              <a:rPr lang="ru-RU" sz="2400" dirty="0" smtClean="0"/>
              <a:t>Выравнивание </a:t>
            </a:r>
            <a:r>
              <a:rPr lang="ru-RU" sz="2400" dirty="0"/>
              <a:t>по левому краю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/>
              <a:t>Перенос слов в заголовке не допускается.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291" y="1467851"/>
            <a:ext cx="6665107" cy="198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</a:t>
            </a:fld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2149606" y="1932836"/>
            <a:ext cx="0" cy="99210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43808" y="3174913"/>
            <a:ext cx="19000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Буква под буквой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1" name="Прямая соединительная линия 10"/>
          <p:cNvCxnSpPr>
            <a:endCxn id="10" idx="1"/>
          </p:cNvCxnSpPr>
          <p:nvPr/>
        </p:nvCxnSpPr>
        <p:spPr>
          <a:xfrm>
            <a:off x="2149694" y="2847786"/>
            <a:ext cx="694114" cy="511793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60032" y="3174913"/>
            <a:ext cx="3270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Выравнивание по левому краю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495384" y="4869160"/>
            <a:ext cx="380872" cy="3808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647784" y="5136360"/>
            <a:ext cx="380872" cy="3808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860032" y="6033401"/>
            <a:ext cx="16344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Нет переносов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endCxn id="19" idx="3"/>
          </p:cNvCxnSpPr>
          <p:nvPr/>
        </p:nvCxnSpPr>
        <p:spPr>
          <a:xfrm flipH="1">
            <a:off x="6494518" y="5517232"/>
            <a:ext cx="381738" cy="700835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45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01"/>
          <a:stretch/>
        </p:blipFill>
        <p:spPr bwMode="auto">
          <a:xfrm>
            <a:off x="1085378" y="5181114"/>
            <a:ext cx="6800850" cy="105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8569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Заголовки подразделов, пунктов и </a:t>
            </a:r>
            <a:r>
              <a:rPr lang="ru-RU" sz="2400" b="1" i="1" dirty="0" smtClean="0"/>
              <a:t>подпунктов: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шрифт </a:t>
            </a:r>
            <a:r>
              <a:rPr lang="ru-RU" sz="2400" dirty="0" err="1"/>
              <a:t>Times</a:t>
            </a:r>
            <a:r>
              <a:rPr lang="ru-RU" sz="2400" dirty="0"/>
              <a:t> </a:t>
            </a:r>
            <a:r>
              <a:rPr lang="ru-RU" sz="2400" dirty="0" err="1"/>
              <a:t>New</a:t>
            </a:r>
            <a:r>
              <a:rPr lang="ru-RU" sz="2400" dirty="0"/>
              <a:t> </a:t>
            </a:r>
            <a:r>
              <a:rPr lang="ru-RU" sz="2400" dirty="0" err="1"/>
              <a:t>Roman</a:t>
            </a:r>
            <a:r>
              <a:rPr lang="ru-RU" sz="2400" dirty="0"/>
              <a:t>, 14, </a:t>
            </a:r>
            <a:r>
              <a:rPr lang="ru-RU" sz="2400" dirty="0" smtClean="0"/>
              <a:t>полужирный.</a:t>
            </a:r>
          </a:p>
          <a:p>
            <a:r>
              <a:rPr lang="ru-RU" sz="2400" b="1" i="1" dirty="0" smtClean="0"/>
              <a:t>(аналогично </a:t>
            </a:r>
            <a:r>
              <a:rPr lang="ru-RU" sz="2400" b="1" i="1" dirty="0"/>
              <a:t>заголовку </a:t>
            </a:r>
            <a:r>
              <a:rPr lang="ru-RU" sz="2400" b="1" i="1" dirty="0" smtClean="0"/>
              <a:t>раздела):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 </a:t>
            </a:r>
            <a:r>
              <a:rPr lang="ru-RU" sz="2400" dirty="0"/>
              <a:t>абзацного отступа (1,25 см);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после последней цифры номера и в конце последнего предложения заголовка точка не ставится;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не допускается перенос слов.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98"/>
          <a:stretch/>
        </p:blipFill>
        <p:spPr bwMode="auto">
          <a:xfrm>
            <a:off x="1294043" y="1988840"/>
            <a:ext cx="6800850" cy="1137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6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60039" y="2833726"/>
            <a:ext cx="261475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Абзацный отступ 1,25 см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827584" y="2432008"/>
            <a:ext cx="961982" cy="40171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789566" y="2432008"/>
            <a:ext cx="432048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157990" y="2584408"/>
            <a:ext cx="3782162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87366" y="3211823"/>
            <a:ext cx="365459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Times New Roman, 1</a:t>
            </a:r>
            <a:r>
              <a:rPr lang="ru-RU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полужирный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5076056" y="2584408"/>
            <a:ext cx="504056" cy="61865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96567" y="5837541"/>
            <a:ext cx="11269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Нет точек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6" name="Прямая соединительная линия 15"/>
          <p:cNvCxnSpPr>
            <a:endCxn id="15" idx="1"/>
          </p:cNvCxnSpPr>
          <p:nvPr/>
        </p:nvCxnSpPr>
        <p:spPr>
          <a:xfrm>
            <a:off x="2221614" y="5663381"/>
            <a:ext cx="474953" cy="35882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825240" y="5663381"/>
            <a:ext cx="458728" cy="399119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907704" y="5637982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923928" y="5637982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16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00"/>
          <a:stretch/>
        </p:blipFill>
        <p:spPr bwMode="auto">
          <a:xfrm>
            <a:off x="1103990" y="4350588"/>
            <a:ext cx="6838950" cy="1382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004" y="1786980"/>
            <a:ext cx="7002302" cy="484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(аналогично заголовку раздела):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07504" y="578297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Если название заголовка из нескольких предложений, точка не ставится только в конце последнего предложения.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4716016" y="2082163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156176" y="2082163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051720" y="2128559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94536" y="2318887"/>
            <a:ext cx="11269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Нет точек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2267744" y="2204864"/>
            <a:ext cx="1440160" cy="298689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24" idx="3"/>
          </p:cNvCxnSpPr>
          <p:nvPr/>
        </p:nvCxnSpPr>
        <p:spPr>
          <a:xfrm flipH="1">
            <a:off x="4921511" y="2128559"/>
            <a:ext cx="1450689" cy="374994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26661" y="1475492"/>
            <a:ext cx="72135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Точка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2008" y="2780928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Если название </a:t>
            </a:r>
            <a:r>
              <a:rPr lang="ru-RU" sz="2400" dirty="0" smtClean="0"/>
              <a:t>на несколько строк, </a:t>
            </a:r>
            <a:r>
              <a:rPr lang="ru-RU" sz="2400" dirty="0"/>
              <a:t>каждая строчка располагается «буква под буквой</a:t>
            </a:r>
            <a:r>
              <a:rPr lang="ru-RU" sz="2400" dirty="0" smtClean="0"/>
              <a:t>» с началом </a:t>
            </a:r>
            <a:r>
              <a:rPr lang="ru-RU" sz="2400" b="1" dirty="0" smtClean="0"/>
              <a:t>ТЕКСТА НАЗВАНИЯ </a:t>
            </a:r>
            <a:r>
              <a:rPr lang="ru-RU" sz="2400" dirty="0" smtClean="0"/>
              <a:t>на первой строке</a:t>
            </a:r>
            <a:r>
              <a:rPr lang="en-US" sz="2400" dirty="0" smtClean="0"/>
              <a:t>. </a:t>
            </a:r>
            <a:r>
              <a:rPr lang="ru-RU" sz="2400" dirty="0" smtClean="0"/>
              <a:t>Выравнивание </a:t>
            </a:r>
            <a:r>
              <a:rPr lang="ru-RU" sz="2400" dirty="0"/>
              <a:t>по левому </a:t>
            </a:r>
            <a:r>
              <a:rPr lang="ru-RU" sz="2400" dirty="0" smtClean="0"/>
              <a:t>краю. Перенос </a:t>
            </a:r>
            <a:r>
              <a:rPr lang="ru-RU" sz="2400" dirty="0"/>
              <a:t>слов </a:t>
            </a:r>
            <a:r>
              <a:rPr lang="ru-RU" sz="2400" dirty="0" smtClean="0"/>
              <a:t>не </a:t>
            </a:r>
            <a:r>
              <a:rPr lang="ru-RU" sz="2400" dirty="0"/>
              <a:t>допускается.</a:t>
            </a:r>
          </a:p>
        </p:txBody>
      </p:sp>
      <p:cxnSp>
        <p:nvCxnSpPr>
          <p:cNvPr id="34" name="Прямая со стрелкой 33"/>
          <p:cNvCxnSpPr/>
          <p:nvPr/>
        </p:nvCxnSpPr>
        <p:spPr>
          <a:xfrm flipV="1">
            <a:off x="2339752" y="4481887"/>
            <a:ext cx="0" cy="99210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033954" y="5723964"/>
            <a:ext cx="19000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Буква под буквой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36" name="Прямая соединительная линия 35"/>
          <p:cNvCxnSpPr>
            <a:endCxn id="35" idx="1"/>
          </p:cNvCxnSpPr>
          <p:nvPr/>
        </p:nvCxnSpPr>
        <p:spPr>
          <a:xfrm>
            <a:off x="2339840" y="5396837"/>
            <a:ext cx="694114" cy="511793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410205" y="4252446"/>
            <a:ext cx="3270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Выравнивание по левому краю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6783416" y="4680807"/>
            <a:ext cx="380872" cy="3808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6403820" y="5289329"/>
            <a:ext cx="16344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Нет переносов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7452320" y="4941450"/>
            <a:ext cx="288032" cy="39418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70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6"/>
          <a:stretch/>
        </p:blipFill>
        <p:spPr bwMode="auto">
          <a:xfrm>
            <a:off x="1328117" y="1844824"/>
            <a:ext cx="6772275" cy="174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89289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Отступы и интервалы </a:t>
            </a:r>
            <a:r>
              <a:rPr lang="ru-RU" sz="2400" b="1" dirty="0"/>
              <a:t>при оформлении заголовков: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заголовок раздела всегда с новой страницы;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отступ от верхнего </a:t>
            </a:r>
            <a:r>
              <a:rPr lang="ru-RU" sz="2400" dirty="0"/>
              <a:t>края теста (1 пустая строка 1 </a:t>
            </a:r>
            <a:r>
              <a:rPr lang="ru-RU" sz="2400" dirty="0" err="1"/>
              <a:t>инт</a:t>
            </a:r>
            <a:r>
              <a:rPr lang="ru-RU" sz="2400" dirty="0"/>
              <a:t>, 14 </a:t>
            </a:r>
            <a:r>
              <a:rPr lang="en-US" sz="2400" dirty="0"/>
              <a:t>Times New Roman</a:t>
            </a:r>
            <a:r>
              <a:rPr lang="en-US" sz="2400" dirty="0" smtClean="0"/>
              <a:t>);</a:t>
            </a:r>
            <a:endParaRPr lang="ru-RU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интервал последней строки заголовка – 2,5 (3,0*)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ru-RU" sz="2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108571" y="2007045"/>
            <a:ext cx="44737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пустая строка 1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 (14 </a:t>
            </a:r>
            <a:r>
              <a:rPr lang="en-US" dirty="0" smtClean="0">
                <a:solidFill>
                  <a:srgbClr val="FF0000"/>
                </a:solidFill>
              </a:rPr>
              <a:t>Times New Roman)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288698" y="2191711"/>
            <a:ext cx="819873" cy="18168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6"/>
          <a:stretch/>
        </p:blipFill>
        <p:spPr bwMode="auto">
          <a:xfrm>
            <a:off x="1288206" y="4423487"/>
            <a:ext cx="6772275" cy="174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987824" y="5699447"/>
            <a:ext cx="217194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абзаца 2,5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577887" y="5294396"/>
            <a:ext cx="409937" cy="58971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145839" y="5309483"/>
            <a:ext cx="5594513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13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6"/>
          <a:stretch/>
        </p:blipFill>
        <p:spPr bwMode="auto">
          <a:xfrm>
            <a:off x="1288206" y="4142267"/>
            <a:ext cx="6772275" cy="174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928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если заголовок на несколько строк, то интервал </a:t>
            </a:r>
            <a:r>
              <a:rPr lang="en-US" sz="2400" dirty="0" smtClean="0"/>
              <a:t>1,0</a:t>
            </a:r>
            <a:r>
              <a:rPr lang="ru-RU" sz="2400" dirty="0" smtClean="0"/>
              <a:t>;</a:t>
            </a:r>
            <a:r>
              <a:rPr lang="en-US" sz="2400" dirty="0" smtClean="0"/>
              <a:t> </a:t>
            </a:r>
            <a:r>
              <a:rPr lang="ru-RU" sz="2400" dirty="0" smtClean="0"/>
              <a:t>последняя строка – интервал 2,5 (3,0*)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ru-RU" sz="2400" dirty="0" smtClean="0"/>
          </a:p>
          <a:p>
            <a:r>
              <a:rPr lang="ru-RU" sz="2400" dirty="0" smtClean="0"/>
              <a:t>(для сравнения – заголовок на 1 строку)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061" y="1006637"/>
            <a:ext cx="6665107" cy="198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9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87824" y="5418227"/>
            <a:ext cx="217194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абзаца 2,5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77887" y="5013176"/>
            <a:ext cx="409937" cy="58971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145839" y="5028263"/>
            <a:ext cx="5594513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5832" y="1824792"/>
            <a:ext cx="14634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1,0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H="1">
            <a:off x="1709246" y="1772816"/>
            <a:ext cx="558498" cy="23505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95447" y="2636912"/>
            <a:ext cx="151631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2,5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267744" y="1628800"/>
            <a:ext cx="5400600" cy="5040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2417683" y="2348880"/>
            <a:ext cx="570141" cy="40555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577887" y="2348880"/>
            <a:ext cx="5187413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089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11576</TotalTime>
  <Words>1104</Words>
  <Application>Microsoft Office PowerPoint</Application>
  <PresentationFormat>Экран (4:3)</PresentationFormat>
  <Paragraphs>164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Оформление  основной части ПЗ</vt:lpstr>
      <vt:lpstr>1. Оформление заголовков разделов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Стилистика ПЗ</vt:lpstr>
      <vt:lpstr>Презентация PowerPoint</vt:lpstr>
      <vt:lpstr>Презентация PowerPoint</vt:lpstr>
      <vt:lpstr>Презентация PowerPoint</vt:lpstr>
      <vt:lpstr>3. Оформление текста ПЗ. Типичные ошибки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Julia</cp:lastModifiedBy>
  <cp:revision>44</cp:revision>
  <dcterms:created xsi:type="dcterms:W3CDTF">2014-09-05T16:16:44Z</dcterms:created>
  <dcterms:modified xsi:type="dcterms:W3CDTF">2021-09-11T13:49:38Z</dcterms:modified>
</cp:coreProperties>
</file>